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84" autoAdjust="0"/>
  </p:normalViewPr>
  <p:slideViewPr>
    <p:cSldViewPr>
      <p:cViewPr varScale="1">
        <p:scale>
          <a:sx n="88" d="100"/>
          <a:sy n="88" d="100"/>
        </p:scale>
        <p:origin x="-3852" y="-1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DC2EC1-B41C-42D6-99DC-6E5FAC872F0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96A8E21-049C-4BE3-B1B1-671FE3A122D3}">
      <dgm:prSet phldrT="[Text]"/>
      <dgm:spPr>
        <a:solidFill>
          <a:srgbClr val="7030A0"/>
        </a:solidFill>
      </dgm:spPr>
      <dgm:t>
        <a:bodyPr/>
        <a:lstStyle/>
        <a:p>
          <a:r>
            <a:rPr lang="en-GB" dirty="0" smtClean="0"/>
            <a:t>1.</a:t>
          </a:r>
          <a:endParaRPr lang="en-GB" dirty="0"/>
        </a:p>
      </dgm:t>
    </dgm:pt>
    <dgm:pt modelId="{606CC30F-1607-4F3A-B588-C398EECAEF56}" type="parTrans" cxnId="{0D14B1BB-3910-40E0-AFE6-8C0F21289494}">
      <dgm:prSet/>
      <dgm:spPr/>
      <dgm:t>
        <a:bodyPr/>
        <a:lstStyle/>
        <a:p>
          <a:endParaRPr lang="en-GB"/>
        </a:p>
      </dgm:t>
    </dgm:pt>
    <dgm:pt modelId="{C68CDC5E-8B6C-45EA-A02E-5098FA4D0A89}" type="sibTrans" cxnId="{0D14B1BB-3910-40E0-AFE6-8C0F21289494}">
      <dgm:prSet/>
      <dgm:spPr/>
      <dgm:t>
        <a:bodyPr/>
        <a:lstStyle/>
        <a:p>
          <a:endParaRPr lang="en-GB"/>
        </a:p>
      </dgm:t>
    </dgm:pt>
    <dgm:pt modelId="{1EF0430B-F4DE-4F6F-B7F9-BE18727ADAF2}">
      <dgm:prSet phldrT="[Text]"/>
      <dgm:spPr/>
      <dgm:t>
        <a:bodyPr/>
        <a:lstStyle/>
        <a:p>
          <a:r>
            <a:rPr lang="en-GB" dirty="0" smtClean="0"/>
            <a:t>We have carried out a COVID-19 risk assessment and shared the results with the people who work here</a:t>
          </a:r>
          <a:endParaRPr lang="en-GB" dirty="0"/>
        </a:p>
      </dgm:t>
    </dgm:pt>
    <dgm:pt modelId="{E6F30B63-4A6F-48C5-A0B2-CAA0DC7775CB}" type="parTrans" cxnId="{C8D68D9F-8170-4656-A774-BB8B8AB647B8}">
      <dgm:prSet/>
      <dgm:spPr/>
      <dgm:t>
        <a:bodyPr/>
        <a:lstStyle/>
        <a:p>
          <a:endParaRPr lang="en-GB"/>
        </a:p>
      </dgm:t>
    </dgm:pt>
    <dgm:pt modelId="{3C553ECF-F79A-42A3-A304-14D9597C7C76}" type="sibTrans" cxnId="{C8D68D9F-8170-4656-A774-BB8B8AB647B8}">
      <dgm:prSet/>
      <dgm:spPr/>
      <dgm:t>
        <a:bodyPr/>
        <a:lstStyle/>
        <a:p>
          <a:endParaRPr lang="en-GB"/>
        </a:p>
      </dgm:t>
    </dgm:pt>
    <dgm:pt modelId="{4075C92F-4DB0-483B-9629-8BE9550B9786}">
      <dgm:prSet phldrT="[Text]"/>
      <dgm:spPr>
        <a:solidFill>
          <a:srgbClr val="7030A0"/>
        </a:solidFill>
      </dgm:spPr>
      <dgm:t>
        <a:bodyPr/>
        <a:lstStyle/>
        <a:p>
          <a:r>
            <a:rPr lang="en-GB" dirty="0" smtClean="0"/>
            <a:t>2.</a:t>
          </a:r>
          <a:endParaRPr lang="en-GB" dirty="0"/>
        </a:p>
      </dgm:t>
    </dgm:pt>
    <dgm:pt modelId="{5EB475A0-78B3-4608-B318-F471264FA82E}" type="parTrans" cxnId="{CE69269A-46E4-486F-9128-60CD6ABF6022}">
      <dgm:prSet/>
      <dgm:spPr/>
      <dgm:t>
        <a:bodyPr/>
        <a:lstStyle/>
        <a:p>
          <a:endParaRPr lang="en-GB"/>
        </a:p>
      </dgm:t>
    </dgm:pt>
    <dgm:pt modelId="{F38BC269-ABB4-43BB-9788-8F8EFD3C2E9C}" type="sibTrans" cxnId="{CE69269A-46E4-486F-9128-60CD6ABF6022}">
      <dgm:prSet/>
      <dgm:spPr/>
      <dgm:t>
        <a:bodyPr/>
        <a:lstStyle/>
        <a:p>
          <a:endParaRPr lang="en-GB"/>
        </a:p>
      </dgm:t>
    </dgm:pt>
    <dgm:pt modelId="{20D8D9F8-7B18-440D-B7E8-D4979AB5FE81}">
      <dgm:prSet phldrT="[Text]"/>
      <dgm:spPr/>
      <dgm:t>
        <a:bodyPr/>
        <a:lstStyle/>
        <a:p>
          <a:r>
            <a:rPr lang="en-GB" dirty="0" smtClean="0"/>
            <a:t>We have cleaning, handwashing and hygiene procedures in line with guidance</a:t>
          </a:r>
          <a:endParaRPr lang="en-GB" dirty="0"/>
        </a:p>
      </dgm:t>
    </dgm:pt>
    <dgm:pt modelId="{8D67D399-70E0-4265-BF75-A3B0E10C10AD}" type="parTrans" cxnId="{1F3A0E58-B0C0-47F1-B26D-79F6F4713189}">
      <dgm:prSet/>
      <dgm:spPr/>
      <dgm:t>
        <a:bodyPr/>
        <a:lstStyle/>
        <a:p>
          <a:endParaRPr lang="en-GB"/>
        </a:p>
      </dgm:t>
    </dgm:pt>
    <dgm:pt modelId="{2F997C7E-E1D5-45AE-B506-1CE8288CF16B}" type="sibTrans" cxnId="{1F3A0E58-B0C0-47F1-B26D-79F6F4713189}">
      <dgm:prSet/>
      <dgm:spPr/>
      <dgm:t>
        <a:bodyPr/>
        <a:lstStyle/>
        <a:p>
          <a:endParaRPr lang="en-GB"/>
        </a:p>
      </dgm:t>
    </dgm:pt>
    <dgm:pt modelId="{001B0CB5-80FB-49E1-A0A5-F9801240D9B4}">
      <dgm:prSet phldrT="[Text]"/>
      <dgm:spPr>
        <a:solidFill>
          <a:srgbClr val="7030A0"/>
        </a:solidFill>
      </dgm:spPr>
      <dgm:t>
        <a:bodyPr/>
        <a:lstStyle/>
        <a:p>
          <a:r>
            <a:rPr lang="en-GB" dirty="0" smtClean="0"/>
            <a:t>3.</a:t>
          </a:r>
          <a:endParaRPr lang="en-GB" dirty="0"/>
        </a:p>
      </dgm:t>
    </dgm:pt>
    <dgm:pt modelId="{DBE64A5E-55F1-45BA-874B-7818C94D36F3}" type="parTrans" cxnId="{87CFD50B-288A-47DA-BCEE-7CFC8AFCFF21}">
      <dgm:prSet/>
      <dgm:spPr/>
      <dgm:t>
        <a:bodyPr/>
        <a:lstStyle/>
        <a:p>
          <a:endParaRPr lang="en-GB"/>
        </a:p>
      </dgm:t>
    </dgm:pt>
    <dgm:pt modelId="{1F1A10B6-E814-480C-A904-127FFFBC924D}" type="sibTrans" cxnId="{87CFD50B-288A-47DA-BCEE-7CFC8AFCFF21}">
      <dgm:prSet/>
      <dgm:spPr/>
      <dgm:t>
        <a:bodyPr/>
        <a:lstStyle/>
        <a:p>
          <a:endParaRPr lang="en-GB"/>
        </a:p>
      </dgm:t>
    </dgm:pt>
    <dgm:pt modelId="{2BB123B8-988E-40C3-8CE0-C353264AD241}">
      <dgm:prSet phldrT="[Text]"/>
      <dgm:spPr/>
      <dgm:t>
        <a:bodyPr/>
        <a:lstStyle/>
        <a:p>
          <a:r>
            <a:rPr lang="en-GB" dirty="0" smtClean="0"/>
            <a:t>We have taken all reasonable steps to help people work from home</a:t>
          </a:r>
          <a:endParaRPr lang="en-GB" dirty="0"/>
        </a:p>
      </dgm:t>
    </dgm:pt>
    <dgm:pt modelId="{77624634-161D-4AAC-8525-7F8683CF35D0}" type="parTrans" cxnId="{2F7D30C6-8DCF-4E83-A1C0-DD73CDEF8C7C}">
      <dgm:prSet/>
      <dgm:spPr/>
      <dgm:t>
        <a:bodyPr/>
        <a:lstStyle/>
        <a:p>
          <a:endParaRPr lang="en-GB"/>
        </a:p>
      </dgm:t>
    </dgm:pt>
    <dgm:pt modelId="{65A7F83D-5296-4F2D-9403-F2AEF6368576}" type="sibTrans" cxnId="{2F7D30C6-8DCF-4E83-A1C0-DD73CDEF8C7C}">
      <dgm:prSet/>
      <dgm:spPr/>
      <dgm:t>
        <a:bodyPr/>
        <a:lstStyle/>
        <a:p>
          <a:endParaRPr lang="en-GB"/>
        </a:p>
      </dgm:t>
    </dgm:pt>
    <dgm:pt modelId="{E3314060-0E6C-4861-80B5-C903D456BEB7}">
      <dgm:prSet/>
      <dgm:spPr>
        <a:solidFill>
          <a:srgbClr val="7030A0"/>
        </a:solidFill>
      </dgm:spPr>
      <dgm:t>
        <a:bodyPr/>
        <a:lstStyle/>
        <a:p>
          <a:r>
            <a:rPr lang="en-GB" dirty="0" smtClean="0"/>
            <a:t>4.</a:t>
          </a:r>
          <a:endParaRPr lang="en-GB" dirty="0"/>
        </a:p>
      </dgm:t>
    </dgm:pt>
    <dgm:pt modelId="{8E2803F4-DA1F-4D91-950C-1D6F46367817}" type="parTrans" cxnId="{ED7AA176-637B-4371-B5D8-9516D111264C}">
      <dgm:prSet/>
      <dgm:spPr/>
      <dgm:t>
        <a:bodyPr/>
        <a:lstStyle/>
        <a:p>
          <a:endParaRPr lang="en-GB"/>
        </a:p>
      </dgm:t>
    </dgm:pt>
    <dgm:pt modelId="{AEAD9BB4-F5E5-473A-AD57-69E84A44B7BA}" type="sibTrans" cxnId="{ED7AA176-637B-4371-B5D8-9516D111264C}">
      <dgm:prSet/>
      <dgm:spPr/>
      <dgm:t>
        <a:bodyPr/>
        <a:lstStyle/>
        <a:p>
          <a:endParaRPr lang="en-GB"/>
        </a:p>
      </dgm:t>
    </dgm:pt>
    <dgm:pt modelId="{BB4B2B5D-7C86-4B48-AE59-79626BD8DEF2}">
      <dgm:prSet/>
      <dgm:spPr>
        <a:solidFill>
          <a:srgbClr val="7030A0"/>
        </a:solidFill>
      </dgm:spPr>
      <dgm:t>
        <a:bodyPr/>
        <a:lstStyle/>
        <a:p>
          <a:r>
            <a:rPr lang="en-GB" dirty="0" smtClean="0"/>
            <a:t>5.</a:t>
          </a:r>
          <a:endParaRPr lang="en-GB" dirty="0"/>
        </a:p>
      </dgm:t>
    </dgm:pt>
    <dgm:pt modelId="{EF7D74BA-5793-4716-ADEF-5EC0E0FF4EB2}" type="parTrans" cxnId="{31ED6DA0-8600-4D12-B4D5-D038B6C3E41D}">
      <dgm:prSet/>
      <dgm:spPr/>
      <dgm:t>
        <a:bodyPr/>
        <a:lstStyle/>
        <a:p>
          <a:endParaRPr lang="en-GB"/>
        </a:p>
      </dgm:t>
    </dgm:pt>
    <dgm:pt modelId="{5405472B-F335-4051-9978-3B3AB4E46774}" type="sibTrans" cxnId="{31ED6DA0-8600-4D12-B4D5-D038B6C3E41D}">
      <dgm:prSet/>
      <dgm:spPr/>
      <dgm:t>
        <a:bodyPr/>
        <a:lstStyle/>
        <a:p>
          <a:endParaRPr lang="en-GB"/>
        </a:p>
      </dgm:t>
    </dgm:pt>
    <dgm:pt modelId="{4C1117AE-8F0B-4F4F-BD99-3D80B139FDFA}">
      <dgm:prSet/>
      <dgm:spPr/>
      <dgm:t>
        <a:bodyPr/>
        <a:lstStyle/>
        <a:p>
          <a:r>
            <a:rPr lang="en-GB" smtClean="0"/>
            <a:t>We have taken all reasonable steps to maintain a 2m distance in the workplace</a:t>
          </a:r>
          <a:endParaRPr lang="en-GB"/>
        </a:p>
      </dgm:t>
    </dgm:pt>
    <dgm:pt modelId="{410C9AFE-D21E-4619-9F22-65B7FF7B8962}" type="parTrans" cxnId="{31550818-F401-4914-A29D-F39A0A4B48E0}">
      <dgm:prSet/>
      <dgm:spPr/>
      <dgm:t>
        <a:bodyPr/>
        <a:lstStyle/>
        <a:p>
          <a:endParaRPr lang="en-GB"/>
        </a:p>
      </dgm:t>
    </dgm:pt>
    <dgm:pt modelId="{3DD51521-7E6F-4E43-B4F9-C09B96B9A5E9}" type="sibTrans" cxnId="{31550818-F401-4914-A29D-F39A0A4B48E0}">
      <dgm:prSet/>
      <dgm:spPr/>
      <dgm:t>
        <a:bodyPr/>
        <a:lstStyle/>
        <a:p>
          <a:endParaRPr lang="en-GB"/>
        </a:p>
      </dgm:t>
    </dgm:pt>
    <dgm:pt modelId="{F5853B5C-8C43-44DA-B6A5-24C0C9E6B2DB}">
      <dgm:prSet/>
      <dgm:spPr/>
      <dgm:t>
        <a:bodyPr/>
        <a:lstStyle/>
        <a:p>
          <a:r>
            <a:rPr lang="en-GB" smtClean="0"/>
            <a:t>Where people cannot be 2m apart, we have done everything practical to manage transmission risk</a:t>
          </a:r>
          <a:endParaRPr lang="en-GB"/>
        </a:p>
      </dgm:t>
    </dgm:pt>
    <dgm:pt modelId="{A7486FDE-D7AD-4E39-90AB-98D1D0D7E825}" type="parTrans" cxnId="{D444FEFC-0C5B-43CB-A818-E3C705457847}">
      <dgm:prSet/>
      <dgm:spPr/>
      <dgm:t>
        <a:bodyPr/>
        <a:lstStyle/>
        <a:p>
          <a:endParaRPr lang="en-GB"/>
        </a:p>
      </dgm:t>
    </dgm:pt>
    <dgm:pt modelId="{E8AA35B7-D1F9-41A8-B17A-2A1E9AAC149A}" type="sibTrans" cxnId="{D444FEFC-0C5B-43CB-A818-E3C705457847}">
      <dgm:prSet/>
      <dgm:spPr/>
      <dgm:t>
        <a:bodyPr/>
        <a:lstStyle/>
        <a:p>
          <a:endParaRPr lang="en-GB"/>
        </a:p>
      </dgm:t>
    </dgm:pt>
    <dgm:pt modelId="{48083C9C-AFF5-47C8-B360-3A0A6926C4F6}" type="pres">
      <dgm:prSet presAssocID="{35DC2EC1-B41C-42D6-99DC-6E5FAC872F0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0938246-088F-42C1-B99F-C7499DDADA7A}" type="pres">
      <dgm:prSet presAssocID="{E96A8E21-049C-4BE3-B1B1-671FE3A122D3}" presName="composite" presStyleCnt="0"/>
      <dgm:spPr/>
    </dgm:pt>
    <dgm:pt modelId="{2826E0EB-7336-491C-8430-CF819775EA22}" type="pres">
      <dgm:prSet presAssocID="{E96A8E21-049C-4BE3-B1B1-671FE3A122D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63D279A-460A-4550-AF87-5AF3B718C6C0}" type="pres">
      <dgm:prSet presAssocID="{E96A8E21-049C-4BE3-B1B1-671FE3A122D3}" presName="descendantText" presStyleLbl="alignAcc1" presStyleIdx="0" presStyleCnt="5" custScaleY="100000" custLinFactNeighborX="-28" custLinFactNeighborY="-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7C6E54-10CA-450A-8706-A5E5BEDA443E}" type="pres">
      <dgm:prSet presAssocID="{C68CDC5E-8B6C-45EA-A02E-5098FA4D0A89}" presName="sp" presStyleCnt="0"/>
      <dgm:spPr/>
    </dgm:pt>
    <dgm:pt modelId="{30F72B45-CF87-48AC-A361-5D74EB1BF6BD}" type="pres">
      <dgm:prSet presAssocID="{4075C92F-4DB0-483B-9629-8BE9550B9786}" presName="composite" presStyleCnt="0"/>
      <dgm:spPr/>
    </dgm:pt>
    <dgm:pt modelId="{E9C214E5-0D93-4897-B62A-ED91411133AA}" type="pres">
      <dgm:prSet presAssocID="{4075C92F-4DB0-483B-9629-8BE9550B9786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453DC55-9D40-488C-9602-B61F486172A4}" type="pres">
      <dgm:prSet presAssocID="{4075C92F-4DB0-483B-9629-8BE9550B9786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3E85CD-0218-48FE-ADC9-9426B9A739AE}" type="pres">
      <dgm:prSet presAssocID="{F38BC269-ABB4-43BB-9788-8F8EFD3C2E9C}" presName="sp" presStyleCnt="0"/>
      <dgm:spPr/>
    </dgm:pt>
    <dgm:pt modelId="{E6FFAC3F-5D01-4E73-BE32-DE55AC52DDA3}" type="pres">
      <dgm:prSet presAssocID="{001B0CB5-80FB-49E1-A0A5-F9801240D9B4}" presName="composite" presStyleCnt="0"/>
      <dgm:spPr/>
    </dgm:pt>
    <dgm:pt modelId="{264D4C17-57CD-4EC9-BAEB-2C77E70F3377}" type="pres">
      <dgm:prSet presAssocID="{001B0CB5-80FB-49E1-A0A5-F9801240D9B4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744331-94D0-49D9-90DA-2571A41C969D}" type="pres">
      <dgm:prSet presAssocID="{001B0CB5-80FB-49E1-A0A5-F9801240D9B4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C1C2EF8-E5EE-46C2-936B-E7209FCF30AF}" type="pres">
      <dgm:prSet presAssocID="{1F1A10B6-E814-480C-A904-127FFFBC924D}" presName="sp" presStyleCnt="0"/>
      <dgm:spPr/>
    </dgm:pt>
    <dgm:pt modelId="{D5F1ED8F-A1F0-49CD-B0E0-8A220D272B7D}" type="pres">
      <dgm:prSet presAssocID="{E3314060-0E6C-4861-80B5-C903D456BEB7}" presName="composite" presStyleCnt="0"/>
      <dgm:spPr/>
    </dgm:pt>
    <dgm:pt modelId="{33014EA0-98E1-4833-9652-EA6DB3BFF67E}" type="pres">
      <dgm:prSet presAssocID="{E3314060-0E6C-4861-80B5-C903D456BEB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B82CE4B-E4C0-4B30-8140-40A544983A9E}" type="pres">
      <dgm:prSet presAssocID="{E3314060-0E6C-4861-80B5-C903D456BEB7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648936F-151F-4F5C-9A92-C45028692A6B}" type="pres">
      <dgm:prSet presAssocID="{AEAD9BB4-F5E5-473A-AD57-69E84A44B7BA}" presName="sp" presStyleCnt="0"/>
      <dgm:spPr/>
    </dgm:pt>
    <dgm:pt modelId="{481FDA3C-3306-4A1C-B5CD-653A5A306F3E}" type="pres">
      <dgm:prSet presAssocID="{BB4B2B5D-7C86-4B48-AE59-79626BD8DEF2}" presName="composite" presStyleCnt="0"/>
      <dgm:spPr/>
    </dgm:pt>
    <dgm:pt modelId="{92D492C8-7CC7-4B9F-90AD-C62861CFDE46}" type="pres">
      <dgm:prSet presAssocID="{BB4B2B5D-7C86-4B48-AE59-79626BD8DEF2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ECAC0D5-9478-4197-BCCF-ACE75C25AF43}" type="pres">
      <dgm:prSet presAssocID="{BB4B2B5D-7C86-4B48-AE59-79626BD8DEF2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5BDFC54-7198-4818-BDE7-F54E1B5E09F9}" type="presOf" srcId="{F5853B5C-8C43-44DA-B6A5-24C0C9E6B2DB}" destId="{5ECAC0D5-9478-4197-BCCF-ACE75C25AF43}" srcOrd="0" destOrd="0" presId="urn:microsoft.com/office/officeart/2005/8/layout/chevron2"/>
    <dgm:cxn modelId="{1F3A0E58-B0C0-47F1-B26D-79F6F4713189}" srcId="{4075C92F-4DB0-483B-9629-8BE9550B9786}" destId="{20D8D9F8-7B18-440D-B7E8-D4979AB5FE81}" srcOrd="0" destOrd="0" parTransId="{8D67D399-70E0-4265-BF75-A3B0E10C10AD}" sibTransId="{2F997C7E-E1D5-45AE-B506-1CE8288CF16B}"/>
    <dgm:cxn modelId="{4CBDADC8-C590-4021-A04A-2DBBC1FE00C6}" type="presOf" srcId="{4C1117AE-8F0B-4F4F-BD99-3D80B139FDFA}" destId="{3B82CE4B-E4C0-4B30-8140-40A544983A9E}" srcOrd="0" destOrd="0" presId="urn:microsoft.com/office/officeart/2005/8/layout/chevron2"/>
    <dgm:cxn modelId="{FE6A79B0-1414-42A0-A26C-B161284ADABE}" type="presOf" srcId="{001B0CB5-80FB-49E1-A0A5-F9801240D9B4}" destId="{264D4C17-57CD-4EC9-BAEB-2C77E70F3377}" srcOrd="0" destOrd="0" presId="urn:microsoft.com/office/officeart/2005/8/layout/chevron2"/>
    <dgm:cxn modelId="{AD4F6675-BD00-4F0A-9140-649AECDB890F}" type="presOf" srcId="{4075C92F-4DB0-483B-9629-8BE9550B9786}" destId="{E9C214E5-0D93-4897-B62A-ED91411133AA}" srcOrd="0" destOrd="0" presId="urn:microsoft.com/office/officeart/2005/8/layout/chevron2"/>
    <dgm:cxn modelId="{D5BFCA94-BA67-41FB-850C-D00BD7564251}" type="presOf" srcId="{35DC2EC1-B41C-42D6-99DC-6E5FAC872F00}" destId="{48083C9C-AFF5-47C8-B360-3A0A6926C4F6}" srcOrd="0" destOrd="0" presId="urn:microsoft.com/office/officeart/2005/8/layout/chevron2"/>
    <dgm:cxn modelId="{ABE19C90-96DF-4363-A635-BC74E8C9D462}" type="presOf" srcId="{BB4B2B5D-7C86-4B48-AE59-79626BD8DEF2}" destId="{92D492C8-7CC7-4B9F-90AD-C62861CFDE46}" srcOrd="0" destOrd="0" presId="urn:microsoft.com/office/officeart/2005/8/layout/chevron2"/>
    <dgm:cxn modelId="{CE69269A-46E4-486F-9128-60CD6ABF6022}" srcId="{35DC2EC1-B41C-42D6-99DC-6E5FAC872F00}" destId="{4075C92F-4DB0-483B-9629-8BE9550B9786}" srcOrd="1" destOrd="0" parTransId="{5EB475A0-78B3-4608-B318-F471264FA82E}" sibTransId="{F38BC269-ABB4-43BB-9788-8F8EFD3C2E9C}"/>
    <dgm:cxn modelId="{2F7D30C6-8DCF-4E83-A1C0-DD73CDEF8C7C}" srcId="{001B0CB5-80FB-49E1-A0A5-F9801240D9B4}" destId="{2BB123B8-988E-40C3-8CE0-C353264AD241}" srcOrd="0" destOrd="0" parTransId="{77624634-161D-4AAC-8525-7F8683CF35D0}" sibTransId="{65A7F83D-5296-4F2D-9403-F2AEF6368576}"/>
    <dgm:cxn modelId="{D0DA13C6-3CD9-4789-90C3-75EB1213F085}" type="presOf" srcId="{1EF0430B-F4DE-4F6F-B7F9-BE18727ADAF2}" destId="{763D279A-460A-4550-AF87-5AF3B718C6C0}" srcOrd="0" destOrd="0" presId="urn:microsoft.com/office/officeart/2005/8/layout/chevron2"/>
    <dgm:cxn modelId="{8A39014D-8825-42B9-A01A-33A7CBC25883}" type="presOf" srcId="{2BB123B8-988E-40C3-8CE0-C353264AD241}" destId="{52744331-94D0-49D9-90DA-2571A41C969D}" srcOrd="0" destOrd="0" presId="urn:microsoft.com/office/officeart/2005/8/layout/chevron2"/>
    <dgm:cxn modelId="{87CFD50B-288A-47DA-BCEE-7CFC8AFCFF21}" srcId="{35DC2EC1-B41C-42D6-99DC-6E5FAC872F00}" destId="{001B0CB5-80FB-49E1-A0A5-F9801240D9B4}" srcOrd="2" destOrd="0" parTransId="{DBE64A5E-55F1-45BA-874B-7818C94D36F3}" sibTransId="{1F1A10B6-E814-480C-A904-127FFFBC924D}"/>
    <dgm:cxn modelId="{ED7AA176-637B-4371-B5D8-9516D111264C}" srcId="{35DC2EC1-B41C-42D6-99DC-6E5FAC872F00}" destId="{E3314060-0E6C-4861-80B5-C903D456BEB7}" srcOrd="3" destOrd="0" parTransId="{8E2803F4-DA1F-4D91-950C-1D6F46367817}" sibTransId="{AEAD9BB4-F5E5-473A-AD57-69E84A44B7BA}"/>
    <dgm:cxn modelId="{0D14B1BB-3910-40E0-AFE6-8C0F21289494}" srcId="{35DC2EC1-B41C-42D6-99DC-6E5FAC872F00}" destId="{E96A8E21-049C-4BE3-B1B1-671FE3A122D3}" srcOrd="0" destOrd="0" parTransId="{606CC30F-1607-4F3A-B588-C398EECAEF56}" sibTransId="{C68CDC5E-8B6C-45EA-A02E-5098FA4D0A89}"/>
    <dgm:cxn modelId="{82CF4AA9-A02C-4F34-83F0-3B4877E43EFB}" type="presOf" srcId="{E3314060-0E6C-4861-80B5-C903D456BEB7}" destId="{33014EA0-98E1-4833-9652-EA6DB3BFF67E}" srcOrd="0" destOrd="0" presId="urn:microsoft.com/office/officeart/2005/8/layout/chevron2"/>
    <dgm:cxn modelId="{31ED6DA0-8600-4D12-B4D5-D038B6C3E41D}" srcId="{35DC2EC1-B41C-42D6-99DC-6E5FAC872F00}" destId="{BB4B2B5D-7C86-4B48-AE59-79626BD8DEF2}" srcOrd="4" destOrd="0" parTransId="{EF7D74BA-5793-4716-ADEF-5EC0E0FF4EB2}" sibTransId="{5405472B-F335-4051-9978-3B3AB4E46774}"/>
    <dgm:cxn modelId="{C7B7D79F-6318-448D-8306-39F66CD1B1A4}" type="presOf" srcId="{20D8D9F8-7B18-440D-B7E8-D4979AB5FE81}" destId="{F453DC55-9D40-488C-9602-B61F486172A4}" srcOrd="0" destOrd="0" presId="urn:microsoft.com/office/officeart/2005/8/layout/chevron2"/>
    <dgm:cxn modelId="{C8D68D9F-8170-4656-A774-BB8B8AB647B8}" srcId="{E96A8E21-049C-4BE3-B1B1-671FE3A122D3}" destId="{1EF0430B-F4DE-4F6F-B7F9-BE18727ADAF2}" srcOrd="0" destOrd="0" parTransId="{E6F30B63-4A6F-48C5-A0B2-CAA0DC7775CB}" sibTransId="{3C553ECF-F79A-42A3-A304-14D9597C7C76}"/>
    <dgm:cxn modelId="{305100E2-64E8-4A05-A420-4C43DCDCDA54}" type="presOf" srcId="{E96A8E21-049C-4BE3-B1B1-671FE3A122D3}" destId="{2826E0EB-7336-491C-8430-CF819775EA22}" srcOrd="0" destOrd="0" presId="urn:microsoft.com/office/officeart/2005/8/layout/chevron2"/>
    <dgm:cxn modelId="{D444FEFC-0C5B-43CB-A818-E3C705457847}" srcId="{BB4B2B5D-7C86-4B48-AE59-79626BD8DEF2}" destId="{F5853B5C-8C43-44DA-B6A5-24C0C9E6B2DB}" srcOrd="0" destOrd="0" parTransId="{A7486FDE-D7AD-4E39-90AB-98D1D0D7E825}" sibTransId="{E8AA35B7-D1F9-41A8-B17A-2A1E9AAC149A}"/>
    <dgm:cxn modelId="{31550818-F401-4914-A29D-F39A0A4B48E0}" srcId="{E3314060-0E6C-4861-80B5-C903D456BEB7}" destId="{4C1117AE-8F0B-4F4F-BD99-3D80B139FDFA}" srcOrd="0" destOrd="0" parTransId="{410C9AFE-D21E-4619-9F22-65B7FF7B8962}" sibTransId="{3DD51521-7E6F-4E43-B4F9-C09B96B9A5E9}"/>
    <dgm:cxn modelId="{71BEA938-DA4C-4B1A-AB09-9E95F4AEE46E}" type="presParOf" srcId="{48083C9C-AFF5-47C8-B360-3A0A6926C4F6}" destId="{D0938246-088F-42C1-B99F-C7499DDADA7A}" srcOrd="0" destOrd="0" presId="urn:microsoft.com/office/officeart/2005/8/layout/chevron2"/>
    <dgm:cxn modelId="{7051A980-0618-4DB9-A450-A7037CFABF8E}" type="presParOf" srcId="{D0938246-088F-42C1-B99F-C7499DDADA7A}" destId="{2826E0EB-7336-491C-8430-CF819775EA22}" srcOrd="0" destOrd="0" presId="urn:microsoft.com/office/officeart/2005/8/layout/chevron2"/>
    <dgm:cxn modelId="{97809046-BC97-4AF9-B854-999726C26D68}" type="presParOf" srcId="{D0938246-088F-42C1-B99F-C7499DDADA7A}" destId="{763D279A-460A-4550-AF87-5AF3B718C6C0}" srcOrd="1" destOrd="0" presId="urn:microsoft.com/office/officeart/2005/8/layout/chevron2"/>
    <dgm:cxn modelId="{7C9E6698-AEE7-4CDF-8C40-A4C36629751A}" type="presParOf" srcId="{48083C9C-AFF5-47C8-B360-3A0A6926C4F6}" destId="{B37C6E54-10CA-450A-8706-A5E5BEDA443E}" srcOrd="1" destOrd="0" presId="urn:microsoft.com/office/officeart/2005/8/layout/chevron2"/>
    <dgm:cxn modelId="{A8B4A2CF-9DC5-48F9-AEE9-92E32E835494}" type="presParOf" srcId="{48083C9C-AFF5-47C8-B360-3A0A6926C4F6}" destId="{30F72B45-CF87-48AC-A361-5D74EB1BF6BD}" srcOrd="2" destOrd="0" presId="urn:microsoft.com/office/officeart/2005/8/layout/chevron2"/>
    <dgm:cxn modelId="{5EA5959F-32F3-49FA-B94A-373A9A5E5114}" type="presParOf" srcId="{30F72B45-CF87-48AC-A361-5D74EB1BF6BD}" destId="{E9C214E5-0D93-4897-B62A-ED91411133AA}" srcOrd="0" destOrd="0" presId="urn:microsoft.com/office/officeart/2005/8/layout/chevron2"/>
    <dgm:cxn modelId="{BD243504-B25A-40D6-9B0D-66D1B212A3DE}" type="presParOf" srcId="{30F72B45-CF87-48AC-A361-5D74EB1BF6BD}" destId="{F453DC55-9D40-488C-9602-B61F486172A4}" srcOrd="1" destOrd="0" presId="urn:microsoft.com/office/officeart/2005/8/layout/chevron2"/>
    <dgm:cxn modelId="{36B5A492-FADB-4219-A65C-2A7FE13525D7}" type="presParOf" srcId="{48083C9C-AFF5-47C8-B360-3A0A6926C4F6}" destId="{203E85CD-0218-48FE-ADC9-9426B9A739AE}" srcOrd="3" destOrd="0" presId="urn:microsoft.com/office/officeart/2005/8/layout/chevron2"/>
    <dgm:cxn modelId="{EAD37953-9728-4310-B7FD-816927446B5E}" type="presParOf" srcId="{48083C9C-AFF5-47C8-B360-3A0A6926C4F6}" destId="{E6FFAC3F-5D01-4E73-BE32-DE55AC52DDA3}" srcOrd="4" destOrd="0" presId="urn:microsoft.com/office/officeart/2005/8/layout/chevron2"/>
    <dgm:cxn modelId="{43F990B0-E9A3-45EB-9F8C-393C51C5B96E}" type="presParOf" srcId="{E6FFAC3F-5D01-4E73-BE32-DE55AC52DDA3}" destId="{264D4C17-57CD-4EC9-BAEB-2C77E70F3377}" srcOrd="0" destOrd="0" presId="urn:microsoft.com/office/officeart/2005/8/layout/chevron2"/>
    <dgm:cxn modelId="{CCD87789-128F-40CC-9FA1-0AD3A450D9D0}" type="presParOf" srcId="{E6FFAC3F-5D01-4E73-BE32-DE55AC52DDA3}" destId="{52744331-94D0-49D9-90DA-2571A41C969D}" srcOrd="1" destOrd="0" presId="urn:microsoft.com/office/officeart/2005/8/layout/chevron2"/>
    <dgm:cxn modelId="{E00E23F4-32CE-42C2-BE7A-C59D2DBEE01D}" type="presParOf" srcId="{48083C9C-AFF5-47C8-B360-3A0A6926C4F6}" destId="{BC1C2EF8-E5EE-46C2-936B-E7209FCF30AF}" srcOrd="5" destOrd="0" presId="urn:microsoft.com/office/officeart/2005/8/layout/chevron2"/>
    <dgm:cxn modelId="{597BDBA9-F138-46CC-9FC4-57313E94B82C}" type="presParOf" srcId="{48083C9C-AFF5-47C8-B360-3A0A6926C4F6}" destId="{D5F1ED8F-A1F0-49CD-B0E0-8A220D272B7D}" srcOrd="6" destOrd="0" presId="urn:microsoft.com/office/officeart/2005/8/layout/chevron2"/>
    <dgm:cxn modelId="{4FDE8D48-406B-4C6C-9091-DD0780E79275}" type="presParOf" srcId="{D5F1ED8F-A1F0-49CD-B0E0-8A220D272B7D}" destId="{33014EA0-98E1-4833-9652-EA6DB3BFF67E}" srcOrd="0" destOrd="0" presId="urn:microsoft.com/office/officeart/2005/8/layout/chevron2"/>
    <dgm:cxn modelId="{A3B03010-775D-4FAC-9FF5-4933970F983E}" type="presParOf" srcId="{D5F1ED8F-A1F0-49CD-B0E0-8A220D272B7D}" destId="{3B82CE4B-E4C0-4B30-8140-40A544983A9E}" srcOrd="1" destOrd="0" presId="urn:microsoft.com/office/officeart/2005/8/layout/chevron2"/>
    <dgm:cxn modelId="{4328CFEF-38F1-4A8F-80B3-8F26E24037F9}" type="presParOf" srcId="{48083C9C-AFF5-47C8-B360-3A0A6926C4F6}" destId="{7648936F-151F-4F5C-9A92-C45028692A6B}" srcOrd="7" destOrd="0" presId="urn:microsoft.com/office/officeart/2005/8/layout/chevron2"/>
    <dgm:cxn modelId="{B490B932-96E3-414B-9042-E997D9F7C936}" type="presParOf" srcId="{48083C9C-AFF5-47C8-B360-3A0A6926C4F6}" destId="{481FDA3C-3306-4A1C-B5CD-653A5A306F3E}" srcOrd="8" destOrd="0" presId="urn:microsoft.com/office/officeart/2005/8/layout/chevron2"/>
    <dgm:cxn modelId="{6ACFECCA-B17B-409E-941D-B13C6A70F356}" type="presParOf" srcId="{481FDA3C-3306-4A1C-B5CD-653A5A306F3E}" destId="{92D492C8-7CC7-4B9F-90AD-C62861CFDE46}" srcOrd="0" destOrd="0" presId="urn:microsoft.com/office/officeart/2005/8/layout/chevron2"/>
    <dgm:cxn modelId="{C6202497-DA71-4D0E-990F-27FE2FE5638E}" type="presParOf" srcId="{481FDA3C-3306-4A1C-B5CD-653A5A306F3E}" destId="{5ECAC0D5-9478-4197-BCCF-ACE75C25AF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26E0EB-7336-491C-8430-CF819775EA22}">
      <dsp:nvSpPr>
        <dsp:cNvPr id="0" name=""/>
        <dsp:cNvSpPr/>
      </dsp:nvSpPr>
      <dsp:spPr>
        <a:xfrm rot="5400000">
          <a:off x="-125071" y="125132"/>
          <a:ext cx="833811" cy="583667"/>
        </a:xfrm>
        <a:prstGeom prst="chevron">
          <a:avLst/>
        </a:prstGeom>
        <a:solidFill>
          <a:srgbClr val="7030A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1.</a:t>
          </a:r>
          <a:endParaRPr lang="en-GB" sz="1600" kern="1200" dirty="0"/>
        </a:p>
      </dsp:txBody>
      <dsp:txXfrm rot="-5400000">
        <a:off x="2" y="291894"/>
        <a:ext cx="583667" cy="250144"/>
      </dsp:txXfrm>
    </dsp:sp>
    <dsp:sp modelId="{763D279A-460A-4550-AF87-5AF3B718C6C0}">
      <dsp:nvSpPr>
        <dsp:cNvPr id="0" name=""/>
        <dsp:cNvSpPr/>
      </dsp:nvSpPr>
      <dsp:spPr>
        <a:xfrm rot="5400000">
          <a:off x="2351752" y="-1769210"/>
          <a:ext cx="541977" cy="4080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We have carried out a COVID-19 risk assessment and shared the results with the people who work here</a:t>
          </a:r>
          <a:endParaRPr lang="en-GB" sz="1400" kern="1200" dirty="0"/>
        </a:p>
      </dsp:txBody>
      <dsp:txXfrm rot="-5400000">
        <a:off x="582525" y="26474"/>
        <a:ext cx="4053975" cy="489063"/>
      </dsp:txXfrm>
    </dsp:sp>
    <dsp:sp modelId="{E9C214E5-0D93-4897-B62A-ED91411133AA}">
      <dsp:nvSpPr>
        <dsp:cNvPr id="0" name=""/>
        <dsp:cNvSpPr/>
      </dsp:nvSpPr>
      <dsp:spPr>
        <a:xfrm rot="5400000">
          <a:off x="-125071" y="837709"/>
          <a:ext cx="833811" cy="583667"/>
        </a:xfrm>
        <a:prstGeom prst="chevron">
          <a:avLst/>
        </a:prstGeom>
        <a:solidFill>
          <a:srgbClr val="7030A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2.</a:t>
          </a:r>
          <a:endParaRPr lang="en-GB" sz="1600" kern="1200" dirty="0"/>
        </a:p>
      </dsp:txBody>
      <dsp:txXfrm rot="-5400000">
        <a:off x="2" y="1004471"/>
        <a:ext cx="583667" cy="250144"/>
      </dsp:txXfrm>
    </dsp:sp>
    <dsp:sp modelId="{F453DC55-9D40-488C-9602-B61F486172A4}">
      <dsp:nvSpPr>
        <dsp:cNvPr id="0" name=""/>
        <dsp:cNvSpPr/>
      </dsp:nvSpPr>
      <dsp:spPr>
        <a:xfrm rot="5400000">
          <a:off x="2352895" y="-1056589"/>
          <a:ext cx="541977" cy="4080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We have cleaning, handwashing and hygiene procedures in line with guidance</a:t>
          </a:r>
          <a:endParaRPr lang="en-GB" sz="1400" kern="1200" dirty="0"/>
        </a:p>
      </dsp:txBody>
      <dsp:txXfrm rot="-5400000">
        <a:off x="583668" y="739095"/>
        <a:ext cx="4053975" cy="489063"/>
      </dsp:txXfrm>
    </dsp:sp>
    <dsp:sp modelId="{264D4C17-57CD-4EC9-BAEB-2C77E70F3377}">
      <dsp:nvSpPr>
        <dsp:cNvPr id="0" name=""/>
        <dsp:cNvSpPr/>
      </dsp:nvSpPr>
      <dsp:spPr>
        <a:xfrm rot="5400000">
          <a:off x="-125071" y="1550286"/>
          <a:ext cx="833811" cy="583667"/>
        </a:xfrm>
        <a:prstGeom prst="chevron">
          <a:avLst/>
        </a:prstGeom>
        <a:solidFill>
          <a:srgbClr val="7030A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3.</a:t>
          </a:r>
          <a:endParaRPr lang="en-GB" sz="1600" kern="1200" dirty="0"/>
        </a:p>
      </dsp:txBody>
      <dsp:txXfrm rot="-5400000">
        <a:off x="2" y="1717048"/>
        <a:ext cx="583667" cy="250144"/>
      </dsp:txXfrm>
    </dsp:sp>
    <dsp:sp modelId="{52744331-94D0-49D9-90DA-2571A41C969D}">
      <dsp:nvSpPr>
        <dsp:cNvPr id="0" name=""/>
        <dsp:cNvSpPr/>
      </dsp:nvSpPr>
      <dsp:spPr>
        <a:xfrm rot="5400000">
          <a:off x="2352895" y="-344013"/>
          <a:ext cx="541977" cy="4080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We have taken all reasonable steps to help people work from home</a:t>
          </a:r>
          <a:endParaRPr lang="en-GB" sz="1400" kern="1200" dirty="0"/>
        </a:p>
      </dsp:txBody>
      <dsp:txXfrm rot="-5400000">
        <a:off x="583668" y="1451671"/>
        <a:ext cx="4053975" cy="489063"/>
      </dsp:txXfrm>
    </dsp:sp>
    <dsp:sp modelId="{33014EA0-98E1-4833-9652-EA6DB3BFF67E}">
      <dsp:nvSpPr>
        <dsp:cNvPr id="0" name=""/>
        <dsp:cNvSpPr/>
      </dsp:nvSpPr>
      <dsp:spPr>
        <a:xfrm rot="5400000">
          <a:off x="-125071" y="2262863"/>
          <a:ext cx="833811" cy="583667"/>
        </a:xfrm>
        <a:prstGeom prst="chevron">
          <a:avLst/>
        </a:prstGeom>
        <a:solidFill>
          <a:srgbClr val="7030A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4.</a:t>
          </a:r>
          <a:endParaRPr lang="en-GB" sz="1600" kern="1200" dirty="0"/>
        </a:p>
      </dsp:txBody>
      <dsp:txXfrm rot="-5400000">
        <a:off x="2" y="2429625"/>
        <a:ext cx="583667" cy="250144"/>
      </dsp:txXfrm>
    </dsp:sp>
    <dsp:sp modelId="{3B82CE4B-E4C0-4B30-8140-40A544983A9E}">
      <dsp:nvSpPr>
        <dsp:cNvPr id="0" name=""/>
        <dsp:cNvSpPr/>
      </dsp:nvSpPr>
      <dsp:spPr>
        <a:xfrm rot="5400000">
          <a:off x="2352895" y="368563"/>
          <a:ext cx="541977" cy="4080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/>
            <a:t>We have taken all reasonable steps to maintain a 2m distance in the workplace</a:t>
          </a:r>
          <a:endParaRPr lang="en-GB" sz="1400" kern="1200"/>
        </a:p>
      </dsp:txBody>
      <dsp:txXfrm rot="-5400000">
        <a:off x="583668" y="2164248"/>
        <a:ext cx="4053975" cy="489063"/>
      </dsp:txXfrm>
    </dsp:sp>
    <dsp:sp modelId="{92D492C8-7CC7-4B9F-90AD-C62861CFDE46}">
      <dsp:nvSpPr>
        <dsp:cNvPr id="0" name=""/>
        <dsp:cNvSpPr/>
      </dsp:nvSpPr>
      <dsp:spPr>
        <a:xfrm rot="5400000">
          <a:off x="-125071" y="2975439"/>
          <a:ext cx="833811" cy="583667"/>
        </a:xfrm>
        <a:prstGeom prst="chevron">
          <a:avLst/>
        </a:prstGeom>
        <a:solidFill>
          <a:srgbClr val="7030A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5.</a:t>
          </a:r>
          <a:endParaRPr lang="en-GB" sz="1600" kern="1200" dirty="0"/>
        </a:p>
      </dsp:txBody>
      <dsp:txXfrm rot="-5400000">
        <a:off x="2" y="3142201"/>
        <a:ext cx="583667" cy="250144"/>
      </dsp:txXfrm>
    </dsp:sp>
    <dsp:sp modelId="{5ECAC0D5-9478-4197-BCCF-ACE75C25AF43}">
      <dsp:nvSpPr>
        <dsp:cNvPr id="0" name=""/>
        <dsp:cNvSpPr/>
      </dsp:nvSpPr>
      <dsp:spPr>
        <a:xfrm rot="5400000">
          <a:off x="2352895" y="1081140"/>
          <a:ext cx="541977" cy="40804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/>
            <a:t>Where people cannot be 2m apart, we have done everything practical to manage transmission risk</a:t>
          </a:r>
          <a:endParaRPr lang="en-GB" sz="1400" kern="1200"/>
        </a:p>
      </dsp:txBody>
      <dsp:txXfrm rot="-5400000">
        <a:off x="583668" y="2876825"/>
        <a:ext cx="4053975" cy="489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488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31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9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162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580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52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241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2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4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70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32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593D4-E96E-40CB-BFCB-B849BEE1810A}" type="datetimeFigureOut">
              <a:rPr lang="en-GB" smtClean="0"/>
              <a:t>21/10/2020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2A372-E63B-400C-8C9E-B1B71180AD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0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9316" y="6804248"/>
            <a:ext cx="4837776" cy="72008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GB" sz="1800" dirty="0" smtClean="0"/>
              <a:t>Name of Practice</a:t>
            </a:r>
            <a:r>
              <a:rPr lang="en-GB" sz="1800" dirty="0" smtClean="0"/>
              <a:t>:  Midway Surgery</a:t>
            </a:r>
            <a:r>
              <a:rPr lang="en-GB" sz="1800" dirty="0" smtClean="0"/>
              <a:t>			 </a:t>
            </a:r>
          </a:p>
          <a:p>
            <a:pPr algn="l"/>
            <a:r>
              <a:rPr lang="en-GB" sz="1800" dirty="0" smtClean="0"/>
              <a:t>Date Inspected</a:t>
            </a:r>
            <a:r>
              <a:rPr lang="en-GB" sz="1800" dirty="0" smtClean="0"/>
              <a:t>:  24.09.20</a:t>
            </a:r>
            <a:endParaRPr lang="en-GB" sz="1800" dirty="0"/>
          </a:p>
        </p:txBody>
      </p:sp>
      <p:sp>
        <p:nvSpPr>
          <p:cNvPr id="4" name="Flowchart: Merge 3"/>
          <p:cNvSpPr/>
          <p:nvPr/>
        </p:nvSpPr>
        <p:spPr>
          <a:xfrm>
            <a:off x="-10796" y="1097868"/>
            <a:ext cx="6858000" cy="1313892"/>
          </a:xfrm>
          <a:prstGeom prst="flowChartMerg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-10796" y="0"/>
            <a:ext cx="6868796" cy="109786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36332" y="210870"/>
            <a:ext cx="5760640" cy="52322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Staying COVID-19 Secure in 2020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49416" y="757640"/>
            <a:ext cx="3575192" cy="92333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We confirm we have complied with the government’s guidance on managing the risk of </a:t>
            </a:r>
            <a:r>
              <a:rPr lang="en-GB" dirty="0" smtClean="0">
                <a:solidFill>
                  <a:schemeClr val="bg1"/>
                </a:solidFill>
              </a:rPr>
              <a:t>COVID-19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6832" y="243274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FIVE STEPS TO SAFER WORKING TOGETHER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267775952"/>
              </p:ext>
            </p:extLst>
          </p:nvPr>
        </p:nvGraphicFramePr>
        <p:xfrm>
          <a:off x="1091552" y="3079077"/>
          <a:ext cx="4664100" cy="3684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72704" y="84346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908720" y="8597626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Certified by the STP IPCT on behalf  of HV CCG</a:t>
            </a:r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1070104" y="7668344"/>
            <a:ext cx="2485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IPCT </a:t>
            </a:r>
            <a:r>
              <a:rPr lang="en-GB" dirty="0" smtClean="0"/>
              <a:t>signature</a:t>
            </a:r>
            <a:r>
              <a:rPr lang="en-GB" dirty="0" smtClean="0"/>
              <a:t>:                 </a:t>
            </a:r>
            <a:endParaRPr lang="en-GB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128" y="8198828"/>
            <a:ext cx="1584176" cy="765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3" descr="C:\Users\MugotaJ\AppData\Local\Microsoft\Windows\INetCache\Content.Outlook\K1E4IK04\614150AF-0B45-4D04-A8DC-16697894BCD5.jpeg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5" t="48214" r="42120" b="35938"/>
          <a:stretch/>
        </p:blipFill>
        <p:spPr bwMode="auto">
          <a:xfrm>
            <a:off x="2744925" y="7452320"/>
            <a:ext cx="1505140" cy="5481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41079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127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NHS HBLICT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Mantle Sarah - NHS Herts Valleys CCG</dc:creator>
  <cp:lastModifiedBy>Jenkins Karen - NHS Herts Valleys CCG</cp:lastModifiedBy>
  <cp:revision>9</cp:revision>
  <dcterms:created xsi:type="dcterms:W3CDTF">2020-07-14T14:17:41Z</dcterms:created>
  <dcterms:modified xsi:type="dcterms:W3CDTF">2020-10-21T13:29:29Z</dcterms:modified>
</cp:coreProperties>
</file>